
<file path=[Content_Types].xml><?xml version="1.0" encoding="utf-8"?>
<Types xmlns="http://schemas.openxmlformats.org/package/2006/content-types">
  <Default Extension="png" ContentType="image/png"/>
  <Default Extension="mp3" ContentType="audio/mpe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00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652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03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208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2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654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89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28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693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182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98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4A320-5CAB-49E1-A966-2DFB56CA4520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D0DBB-33D2-4360-A6C7-4E528D441A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06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16.mp3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14.jpe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6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4410" y="2339911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3200" dirty="0">
                <a:solidFill>
                  <a:schemeClr val="bg1"/>
                </a:solidFill>
                <a:latin typeface="+mj-lt"/>
              </a:rPr>
              <a:t>The Highwayman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854410" y="2795184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dirty="0">
                <a:solidFill>
                  <a:schemeClr val="bg1"/>
                </a:solidFill>
                <a:latin typeface="+mj-lt"/>
              </a:rPr>
              <a:t>Alfred Noyes</a:t>
            </a:r>
          </a:p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+mj-lt"/>
                <a:ea typeface="Batang" panose="02030600000101010101" pitchFamily="18" charset="-127"/>
              </a:rPr>
              <a:t>(1880 – 1958)</a:t>
            </a:r>
            <a:endParaRPr lang="en-GB" sz="1800" dirty="0">
              <a:solidFill>
                <a:schemeClr val="bg1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EEAE9D-B18E-4C0F-8749-207C65EBA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04104" y="1424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24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They had tied her up to attention, with many a sniggering jest;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They bound a musket beside her, with barrel beneath her breast!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“Now keep good watch!” and they kissed her.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She heard the dead man say-</a:t>
            </a:r>
          </a:p>
          <a:p>
            <a:pPr>
              <a:lnSpc>
                <a:spcPct val="50000"/>
              </a:lnSpc>
            </a:pPr>
            <a:r>
              <a:rPr lang="en-GB" sz="1600" i="1" dirty="0">
                <a:solidFill>
                  <a:schemeClr val="bg1"/>
                </a:solidFill>
                <a:latin typeface="+mj-lt"/>
              </a:rPr>
              <a:t>Look for me by moonlight;</a:t>
            </a:r>
          </a:p>
          <a:p>
            <a:pPr>
              <a:lnSpc>
                <a:spcPct val="50000"/>
              </a:lnSpc>
            </a:pPr>
            <a:r>
              <a:rPr lang="en-GB" sz="1600" i="1" dirty="0">
                <a:solidFill>
                  <a:schemeClr val="bg1"/>
                </a:solidFill>
                <a:latin typeface="+mj-lt"/>
              </a:rPr>
              <a:t>	Watch for me by moonlight;</a:t>
            </a:r>
          </a:p>
          <a:p>
            <a:pPr>
              <a:lnSpc>
                <a:spcPct val="50000"/>
              </a:lnSpc>
            </a:pPr>
            <a:r>
              <a:rPr lang="en-GB" sz="1600" i="1" dirty="0">
                <a:solidFill>
                  <a:schemeClr val="bg1"/>
                </a:solidFill>
                <a:latin typeface="+mj-lt"/>
              </a:rPr>
              <a:t>I’ll come to thee by moonlight, though hell should bar the way!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8" y="319216"/>
            <a:ext cx="6483174" cy="4584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415D013-2F34-47D5-84B0-449BFA8825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3617" y="1199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4725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3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0764" y="5079854"/>
            <a:ext cx="6770254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She twisted her hands behind her; but all the knots held good!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She writhed her hands till her fingers were wet with sweat or blood!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They stretched and strained in the darkness, and the hours crawled by like years,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Till, now, on the stroke of midnight,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Cold, on the stroke of midnight,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 tip of one finger touched it! The trigger at least was hers!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8" y="319216"/>
            <a:ext cx="6483174" cy="4584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IV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077A72-5574-468B-A6E4-2ECB92814C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6869" y="96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13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0764" y="5079854"/>
            <a:ext cx="6770254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 tip of one finger touched it; she strove no more for the rest!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Up, she stood up to attention, with the barrel beneath her breast,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She would not risk their hearing; she would not strive again;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For the road lay bare in the moonlight;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Blank and bare in the moonlight;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the blood of her veins in the moonlight throbbed to her love’s refrain.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8" y="319216"/>
            <a:ext cx="6483174" cy="4584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34AEE9-0E29-437F-AC51-EED0400AAA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6627" y="96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7066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0764" y="5079854"/>
            <a:ext cx="6770254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i="1" dirty="0" err="1">
                <a:solidFill>
                  <a:schemeClr val="bg1"/>
                </a:solidFill>
                <a:latin typeface="+mj-lt"/>
              </a:rPr>
              <a:t>Tlot-tlot</a:t>
            </a:r>
            <a:r>
              <a:rPr lang="en-GB" sz="1600" i="1" dirty="0">
                <a:solidFill>
                  <a:schemeClr val="bg1"/>
                </a:solidFill>
                <a:latin typeface="+mj-lt"/>
              </a:rPr>
              <a:t>; </a:t>
            </a:r>
            <a:r>
              <a:rPr lang="en-GB" sz="1600" i="1" dirty="0" err="1">
                <a:solidFill>
                  <a:schemeClr val="bg1"/>
                </a:solidFill>
                <a:latin typeface="+mj-lt"/>
              </a:rPr>
              <a:t>tlot-tlot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! Had they heard it? The horse-hoofs ringing clear;</a:t>
            </a:r>
          </a:p>
          <a:p>
            <a:pPr>
              <a:lnSpc>
                <a:spcPct val="50000"/>
              </a:lnSpc>
            </a:pPr>
            <a:r>
              <a:rPr lang="en-GB" sz="1600" i="1" dirty="0" err="1">
                <a:solidFill>
                  <a:schemeClr val="bg1"/>
                </a:solidFill>
                <a:latin typeface="+mj-lt"/>
              </a:rPr>
              <a:t>Tlot-tlot</a:t>
            </a:r>
            <a:r>
              <a:rPr lang="en-GB" sz="1600" i="1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GB" sz="1600" i="1" dirty="0" err="1">
                <a:solidFill>
                  <a:schemeClr val="bg1"/>
                </a:solidFill>
                <a:latin typeface="+mj-lt"/>
              </a:rPr>
              <a:t>tlot-tlot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, in the distance? Were they deaf that they did not hear?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Down the ribbon of moonlight, over the brow of the hill,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 highwayman came riding,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Riding, riding!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 red-coats looked to their priming! She stood up straight and still!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9" y="319216"/>
            <a:ext cx="6483172" cy="4584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A3C3C3-0B94-43C1-B7FA-859A33DE1B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3131" y="96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58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0764" y="5079854"/>
            <a:ext cx="6770254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i="1" dirty="0" err="1">
                <a:solidFill>
                  <a:schemeClr val="bg1"/>
                </a:solidFill>
                <a:latin typeface="+mj-lt"/>
              </a:rPr>
              <a:t>Tlot-tlot</a:t>
            </a:r>
            <a:r>
              <a:rPr lang="en-GB" sz="1600" i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in the frosty silence! </a:t>
            </a:r>
            <a:r>
              <a:rPr lang="en-GB" sz="1600" i="1" dirty="0" err="1">
                <a:solidFill>
                  <a:schemeClr val="bg1"/>
                </a:solidFill>
                <a:latin typeface="+mj-lt"/>
              </a:rPr>
              <a:t>Tlot-tlot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, in the echoing night!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Nearer he came and nearer! Her face was like a light!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Her eyes grew wide for a moment; she drew one last deep breath,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Then her fingers moved in the moonlight,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Her musket shattered the moonlight,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Shattered her breast in the moonlight and warned him-with her death.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9" y="319216"/>
            <a:ext cx="6483171" cy="4584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VII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C5A756D-2C75-4DA4-821E-91C448CC36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9879" y="96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9222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0764" y="5079854"/>
            <a:ext cx="6770254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He turned; he spurred to the West; he did not know who stood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Bowed, with her head o’er the musket, drenched with her own red blood!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Not till the dawn he heard it, his face grew grey to hear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How Bess, the landlord’s daughter,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The landlord’s black-eyed daughter,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Had watched for her love in the moonlight, and died in the darkness there.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9" y="319216"/>
            <a:ext cx="6483171" cy="4584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VIII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91DC898-38A6-462C-9465-01BE9E5E21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6870" y="96755"/>
            <a:ext cx="609600" cy="609600"/>
          </a:xfrm>
          <a:prstGeom prst="rect">
            <a:avLst/>
          </a:prstGeom>
        </p:spPr>
      </p:pic>
      <p:pic>
        <p:nvPicPr>
          <p:cNvPr id="5" name="Eerie_Sounds_Dark_Ambiences_Scary_Sound_Effects_Dark_Cinematic_Sample_Library[Youtubetomp3.sc]">
            <a:hlinkClick r:id="" action="ppaction://media"/>
            <a:extLst>
              <a:ext uri="{FF2B5EF4-FFF2-40B4-BE49-F238E27FC236}">
                <a16:creationId xmlns:a16="http://schemas.microsoft.com/office/drawing/2014/main" id="{74320CDC-14B5-431E-A963-DC49856138F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6870" y="6151645"/>
            <a:ext cx="72887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42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8917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18182" numSld="999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0764" y="5079854"/>
            <a:ext cx="6770254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Back, he spurred like a madman, shrieking a curse to the sky,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With the white road smoking behind him and his rapier brandished high!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Blood-red were his spurs </a:t>
            </a:r>
            <a:r>
              <a:rPr lang="en-GB" sz="1600" dirty="0" err="1">
                <a:solidFill>
                  <a:schemeClr val="bg1"/>
                </a:solidFill>
                <a:latin typeface="+mj-lt"/>
              </a:rPr>
              <a:t>i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’ the golden noon; wine-red was his velvet coat,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When they shot him down on the highway,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Down like a dog on the highway, 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he lay in his blood on the highway, with the bunch of lace at his throat.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90" y="319216"/>
            <a:ext cx="6483169" cy="4584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IX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CE216CC-015E-4E69-9C96-BB31688C10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23374" y="96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771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0764" y="5079854"/>
            <a:ext cx="6770254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still of a winters night, they say, when the wind is in the trees,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When the moon is a ghostly galleon tossed upon cloudy seas,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When the road is a ribbon of moonlight over the purple moor,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 highwayman comes riding-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Riding-riding-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 highwayman comes riding, up to the old inn-door.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90" y="319216"/>
            <a:ext cx="6483169" cy="4584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X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BD29EF6-3547-42C0-885E-3BB3D1871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6869" y="2454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00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30764" y="5079854"/>
            <a:ext cx="6770254" cy="1778146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Over the cobbles he clatters and clangs in the dark inn-yard,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he taps with his whip on the shutters, but all is locked and barred;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He whistles a tune to the window, and who should be waiting there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But the landlord’s black-eyed daughter,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Bess, the landlord’s daughter,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Plaiting a dark red love-knot into her long black hair.</a:t>
            </a:r>
          </a:p>
          <a:p>
            <a:pPr>
              <a:lnSpc>
                <a:spcPct val="50000"/>
              </a:lnSpc>
            </a:pPr>
            <a:endParaRPr lang="en-GB" sz="16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90" y="319216"/>
            <a:ext cx="6483168" cy="45843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XI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65D745D-75D0-435A-990C-26C78F4037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16139" y="1066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0618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 wind was a torrent of darkness among the gusty trees,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 moon was a ghostly galleon tossed upon cloudy seas,</a:t>
            </a:r>
          </a:p>
          <a:p>
            <a:pPr>
              <a:lnSpc>
                <a:spcPct val="7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 road was a ribbon of moonlight over the purple moor,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the highwayman came riding-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Riding- riding-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 highwayman came riding, up to the old inn door.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7" y="319216"/>
            <a:ext cx="6483180" cy="4584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+mj-lt"/>
              </a:rPr>
              <a:t>Part One, </a:t>
            </a: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E3B96AF-55C6-403A-A343-07261AC74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49878" y="1464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353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He’d a French cocked-hat on his forehead, a bunch of lace at his chin,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 coat of the claret velvet, and breeches of doe brown skin;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They fitted with never a wrinkle: his boots were up to the thigh!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he rode with a jewelled twinkle,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His pistol butts a twinkle,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His rapier hilt a-twinkle, under the jewelled sky.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7" y="319216"/>
            <a:ext cx="6483179" cy="45843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1B3656-AAF4-43F1-A769-B2A3E2E1DB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70365" y="2454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1724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7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Over the cobbles he clattered and clashed in the dark inn-yard,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he tapped with his whip on the shutters, but all was locked and barred;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He whistled a tune to the window, and who should be waiting there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But the landlord’s black-eyed daughter,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Bess, the landlord’s daughter,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Plaiting a dark red love-knot into her long black hair.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7" y="319216"/>
            <a:ext cx="6483179" cy="4584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5A72A51-DD32-4EF4-95DC-787540CAE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57113" y="2496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91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dark in the old inn-yard a stable-wicket creaked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Where Tim the </a:t>
            </a:r>
            <a:r>
              <a:rPr lang="en-GB" sz="1600" dirty="0" err="1">
                <a:solidFill>
                  <a:schemeClr val="bg1"/>
                </a:solidFill>
                <a:latin typeface="+mj-lt"/>
              </a:rPr>
              <a:t>ostler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 listened; his face was white and peaked;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His eyes were hollows of madness, his hair like mouldy hay,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But he loved the landlord’s daughter,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The landlord’s red-lipped daughter,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Dumb as a dog he listened, and he heard the robber say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7" y="319216"/>
            <a:ext cx="6483178" cy="4584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IV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523A7F6-AB52-4840-A096-7CE5BBED9C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83617" y="2219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246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“One kiss, my bonny sweetheart, I’m after a prize to-night,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But I shall be back with the yellow gold before the morning light;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Yet, if they press me sharply, and harry me through the day,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Then look for me by moonlight,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Watch for me by moonlight,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I’ll come to thee by moonlight, though hell should bar the way.”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7" y="319216"/>
            <a:ext cx="6483178" cy="4584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53C7FCE-BE9D-4E90-9001-3A2F299D0A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30609" y="1464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7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He rose upright in the stirrups; he scarce could reach her hand,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But she loosened her hair </a:t>
            </a:r>
            <a:r>
              <a:rPr lang="en-GB" sz="1600" dirty="0" err="1">
                <a:solidFill>
                  <a:schemeClr val="bg1"/>
                </a:solidFill>
                <a:latin typeface="+mj-lt"/>
              </a:rPr>
              <a:t>i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’ the casement! His face burnt like a brand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As the black cascade of perfume came tumbling over his breast;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he kissed its waves in the moonlight,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(Oh, sweet black waves in the moonlight!)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Then he tugged at his rein in the moonlight, and galloped away to the West.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7" y="319216"/>
            <a:ext cx="6483177" cy="45843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VI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24E9121-AFED-4F86-BBF2-C30F1D8584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23374" y="1331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06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7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He did not come in the dawning; he did not come at noon;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And out o’ the tawny sunset, before the rise o’ the moon,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When the road was a gypsy’s ribbon, looping the purple moor,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A red-coat troop came marching-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Marching-marching-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King George’s men came marching, up to the old inn-door.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7" y="319216"/>
            <a:ext cx="6483177" cy="4584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Subtitle 2"/>
          <p:cNvSpPr txBox="1">
            <a:spLocks/>
          </p:cNvSpPr>
          <p:nvPr/>
        </p:nvSpPr>
        <p:spPr>
          <a:xfrm>
            <a:off x="2674484" y="138084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2000" dirty="0">
                <a:solidFill>
                  <a:schemeClr val="bg1"/>
                </a:solidFill>
                <a:latin typeface="+mj-lt"/>
              </a:rPr>
              <a:t>Part Two, </a:t>
            </a:r>
            <a:r>
              <a:rPr lang="en-GB" sz="20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6E29F6E-3C64-4798-B8A1-1AF4D1AF6D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3130" y="1380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52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487" y="5079854"/>
            <a:ext cx="6483180" cy="1655762"/>
          </a:xfrm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They said no word to the landlord, they drank his ale instead,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But they gagged his daughter and bound her to the foot of the narrow bed;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Two of them knelt at her casement, with muskets at their side!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There was death at every window;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	And hell at one dark window;</a:t>
            </a:r>
          </a:p>
          <a:p>
            <a:pPr>
              <a:lnSpc>
                <a:spcPct val="50000"/>
              </a:lnSpc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For Bess could see, through the casement, the road that he would ride.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488" y="319216"/>
            <a:ext cx="6483175" cy="4584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674487" y="96755"/>
            <a:ext cx="648318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r>
              <a:rPr lang="en-GB" sz="1800" dirty="0">
                <a:solidFill>
                  <a:schemeClr val="bg1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II</a:t>
            </a: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46F67E4-FC21-4E89-9105-40090A4A87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63131" y="967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367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3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1217</Words>
  <Application>Microsoft Office PowerPoint</Application>
  <PresentationFormat>Widescreen</PresentationFormat>
  <Paragraphs>123</Paragraphs>
  <Slides>18</Slides>
  <Notes>0</Notes>
  <HiddenSlides>0</HiddenSlides>
  <MMClips>19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Batang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gnathan</dc:creator>
  <cp:lastModifiedBy>Gaj Nathan</cp:lastModifiedBy>
  <cp:revision>25</cp:revision>
  <dcterms:created xsi:type="dcterms:W3CDTF">2013-03-29T09:01:40Z</dcterms:created>
  <dcterms:modified xsi:type="dcterms:W3CDTF">2020-06-09T07:29:15Z</dcterms:modified>
</cp:coreProperties>
</file>